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34.jpg" ContentType="image/jpeg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16"/>
  </p:notesMasterIdLst>
  <p:sldIdLst>
    <p:sldId id="256" r:id="rId2"/>
    <p:sldId id="269" r:id="rId3"/>
    <p:sldId id="260" r:id="rId4"/>
    <p:sldId id="257" r:id="rId5"/>
    <p:sldId id="258" r:id="rId6"/>
    <p:sldId id="259" r:id="rId7"/>
    <p:sldId id="261" r:id="rId8"/>
    <p:sldId id="262" r:id="rId9"/>
    <p:sldId id="264" r:id="rId10"/>
    <p:sldId id="265" r:id="rId11"/>
    <p:sldId id="263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28" autoAdjust="0"/>
    <p:restoredTop sz="73494" autoAdjust="0"/>
  </p:normalViewPr>
  <p:slideViewPr>
    <p:cSldViewPr snapToGrid="0">
      <p:cViewPr varScale="1">
        <p:scale>
          <a:sx n="81" d="100"/>
          <a:sy n="81" d="100"/>
        </p:scale>
        <p:origin x="79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057FE1-AD22-4512-9974-D986B7CFE08F}" type="datetimeFigureOut">
              <a:rPr lang="zh-CN" altLang="en-US" smtClean="0"/>
              <a:t>2026/1/13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B796F4-BEA3-48C2-90F3-D4C49229760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07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796F4-BEA3-48C2-90F3-D4C49229760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9569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Instant-</a:t>
            </a:r>
            <a:r>
              <a:rPr lang="en-US" altLang="zh-CN" dirty="0" err="1"/>
              <a:t>ngp</a:t>
            </a:r>
            <a:r>
              <a:rPr lang="zh-CN" altLang="en-US" dirty="0"/>
              <a:t>是另一款受关注度比较高的三维重建算法。它仅需几秒钟就可以重建出高相似度的模型。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796F4-BEA3-48C2-90F3-D4C49229760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2595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这是我硕士阶段获得的软件著作权一项。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796F4-BEA3-48C2-90F3-D4C49229760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53424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感谢各位老师的聆听。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796F4-BEA3-48C2-90F3-D4C49229760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465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我将从以下七个方面进行报告。分别是基本信息，教育背景，工作经历，科研工作</a:t>
            </a:r>
            <a:r>
              <a:rPr lang="en-US" altLang="zh-CN" dirty="0"/>
              <a:t>—</a:t>
            </a:r>
            <a:r>
              <a:rPr lang="zh-CN" altLang="en-US" dirty="0"/>
              <a:t>硕士阶段，科研工作</a:t>
            </a:r>
            <a:r>
              <a:rPr lang="en-US" altLang="zh-CN" dirty="0"/>
              <a:t>—</a:t>
            </a:r>
            <a:r>
              <a:rPr lang="zh-CN" altLang="en-US" dirty="0"/>
              <a:t>博士阶段，科研工作</a:t>
            </a:r>
            <a:r>
              <a:rPr lang="en-US" altLang="zh-CN" dirty="0"/>
              <a:t>—</a:t>
            </a:r>
            <a:r>
              <a:rPr lang="zh-CN" altLang="en-US" dirty="0"/>
              <a:t>工作阶段，已有成果七个部分。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796F4-BEA3-48C2-90F3-D4C49229760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0158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我叫罗广宇，男，汉族，</a:t>
            </a:r>
            <a:r>
              <a:rPr lang="en-US" altLang="zh-CN" dirty="0"/>
              <a:t> 1993.03 </a:t>
            </a:r>
            <a:r>
              <a:rPr lang="zh-CN" altLang="en-US" dirty="0"/>
              <a:t>生人 ，黑龙江省鹤岗市人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796F4-BEA3-48C2-90F3-D4C49229760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50126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 </a:t>
            </a:r>
            <a:r>
              <a:rPr lang="zh-CN" altLang="en-US" dirty="0"/>
              <a:t>是从图片中分割得到的树木图片；</a:t>
            </a:r>
            <a:endParaRPr lang="en-US" altLang="zh-CN" dirty="0"/>
          </a:p>
          <a:p>
            <a:r>
              <a:rPr lang="en-US" altLang="zh-CN" dirty="0"/>
              <a:t>B </a:t>
            </a:r>
            <a:r>
              <a:rPr lang="zh-CN" altLang="en-US" dirty="0"/>
              <a:t>是空间殖民算法形成的点云包络</a:t>
            </a:r>
            <a:endParaRPr lang="en-US" altLang="zh-CN" dirty="0"/>
          </a:p>
          <a:p>
            <a:r>
              <a:rPr lang="en-US" altLang="zh-CN" dirty="0"/>
              <a:t>C </a:t>
            </a:r>
            <a:r>
              <a:rPr lang="zh-CN" altLang="en-US" dirty="0"/>
              <a:t>是广义圆柱体的模型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796F4-BEA3-48C2-90F3-D4C49229760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430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 </a:t>
            </a:r>
            <a:r>
              <a:rPr lang="zh-CN" altLang="en-US" dirty="0"/>
              <a:t>是模型设计软件</a:t>
            </a:r>
            <a:endParaRPr lang="en-US" altLang="zh-CN" dirty="0"/>
          </a:p>
          <a:p>
            <a:r>
              <a:rPr lang="en-US" altLang="zh-CN" dirty="0"/>
              <a:t>BCD </a:t>
            </a:r>
            <a:r>
              <a:rPr lang="zh-CN" altLang="en-US" dirty="0"/>
              <a:t>是 分别加载不同树木图片后得到的模型视图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796F4-BEA3-48C2-90F3-D4C49229760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451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 </a:t>
            </a:r>
            <a:r>
              <a:rPr lang="zh-CN" altLang="en-US" dirty="0"/>
              <a:t>是</a:t>
            </a:r>
            <a:r>
              <a:rPr lang="en-US" altLang="zh-CN" dirty="0"/>
              <a:t>KITTI </a:t>
            </a:r>
            <a:r>
              <a:rPr lang="zh-CN" altLang="en-US" dirty="0"/>
              <a:t>数据集中分离的车辆点云</a:t>
            </a:r>
            <a:endParaRPr lang="en-US" altLang="zh-CN" dirty="0"/>
          </a:p>
          <a:p>
            <a:r>
              <a:rPr lang="en-US" altLang="zh-CN" dirty="0"/>
              <a:t>B </a:t>
            </a:r>
            <a:r>
              <a:rPr lang="zh-CN" altLang="en-US" dirty="0"/>
              <a:t>是</a:t>
            </a:r>
            <a:r>
              <a:rPr lang="en-US" altLang="zh-CN" dirty="0" err="1"/>
              <a:t>pointpillars</a:t>
            </a:r>
            <a:r>
              <a:rPr lang="zh-CN" altLang="en-US" dirty="0"/>
              <a:t>目标检测模型算法</a:t>
            </a:r>
            <a:endParaRPr lang="en-US" altLang="zh-CN" dirty="0"/>
          </a:p>
          <a:p>
            <a:r>
              <a:rPr lang="en-US" altLang="zh-CN" dirty="0"/>
              <a:t>C </a:t>
            </a:r>
            <a:r>
              <a:rPr lang="zh-CN" altLang="en-US" dirty="0"/>
              <a:t>是</a:t>
            </a:r>
            <a:r>
              <a:rPr lang="en-US" altLang="zh-CN" dirty="0"/>
              <a:t>3d_adv__pc </a:t>
            </a:r>
            <a:r>
              <a:rPr lang="zh-CN" altLang="en-US" dirty="0"/>
              <a:t>的扰动模型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796F4-BEA3-48C2-90F3-D4C49229760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6312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 </a:t>
            </a:r>
            <a:r>
              <a:rPr lang="zh-CN" altLang="en-US" dirty="0"/>
              <a:t>是</a:t>
            </a:r>
            <a:r>
              <a:rPr lang="en-US" altLang="zh-CN" dirty="0"/>
              <a:t>3d_adv_pc </a:t>
            </a:r>
            <a:r>
              <a:rPr lang="zh-CN" altLang="en-US" dirty="0"/>
              <a:t>算法的扰动模型结果对照</a:t>
            </a:r>
            <a:endParaRPr lang="en-US" altLang="zh-CN" dirty="0"/>
          </a:p>
          <a:p>
            <a:r>
              <a:rPr lang="en-US" altLang="zh-CN" dirty="0"/>
              <a:t>B </a:t>
            </a:r>
            <a:r>
              <a:rPr lang="zh-CN" altLang="en-US" dirty="0"/>
              <a:t>是</a:t>
            </a:r>
            <a:r>
              <a:rPr lang="en-US" altLang="zh-CN" dirty="0"/>
              <a:t>3d_adv_Pc </a:t>
            </a:r>
            <a:r>
              <a:rPr lang="zh-CN" altLang="en-US" dirty="0"/>
              <a:t>的其他类型的攻击对象（包括飞机，椅子，葫芦，电视柜等）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796F4-BEA3-48C2-90F3-D4C49229760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6950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 Apollo5.0 </a:t>
            </a:r>
            <a:r>
              <a:rPr lang="zh-CN" altLang="en-US" dirty="0"/>
              <a:t>的前端视图，下图为添加立方体障碍物后的前端视图</a:t>
            </a:r>
            <a:endParaRPr lang="en-US" altLang="zh-CN" dirty="0"/>
          </a:p>
          <a:p>
            <a:r>
              <a:rPr lang="en-US" altLang="zh-CN" dirty="0"/>
              <a:t>B Apollo5.0 </a:t>
            </a:r>
            <a:r>
              <a:rPr lang="zh-CN" altLang="en-US" dirty="0"/>
              <a:t>和</a:t>
            </a:r>
            <a:r>
              <a:rPr lang="en-US" altLang="zh-CN" dirty="0"/>
              <a:t>LGSLVL</a:t>
            </a:r>
            <a:r>
              <a:rPr lang="zh-CN" altLang="en-US" dirty="0"/>
              <a:t>联调后的结果</a:t>
            </a:r>
            <a:endParaRPr lang="en-US" altLang="zh-CN" dirty="0"/>
          </a:p>
          <a:p>
            <a:r>
              <a:rPr lang="en-US" altLang="zh-CN" dirty="0"/>
              <a:t>C KITTI</a:t>
            </a:r>
            <a:r>
              <a:rPr lang="zh-CN" altLang="en-US" dirty="0"/>
              <a:t>数据集添加对抗点云后的结果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796F4-BEA3-48C2-90F3-D4C49229760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7533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Nerf</a:t>
            </a:r>
            <a:r>
              <a:rPr lang="zh-CN" altLang="en-US" dirty="0"/>
              <a:t>是 当前比较火的，受关注度比较高的三维重建算法之一，它通过</a:t>
            </a:r>
            <a:r>
              <a:rPr lang="en-US" altLang="zh-CN" dirty="0"/>
              <a:t>RTX406015</a:t>
            </a:r>
            <a:r>
              <a:rPr lang="zh-CN" altLang="en-US" dirty="0"/>
              <a:t>个小时训练可以得到重建结果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B796F4-BEA3-48C2-90F3-D4C49229760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825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2026/1/13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73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2026/1/13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3822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2026/1/13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016403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2026/1/13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899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2026/1/13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899592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2026/1/13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145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2026/1/13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6167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2026/1/13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5887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2026/1/13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7341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2026/1/13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830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2026/1/13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296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2026/1/13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83454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2026/1/13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9911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2026/1/13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53675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2026/1/13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1235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2026/1/13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858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2026/1/13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40973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EB6A04-51EC-649A-FE25-D64B06F0AE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罗广宇的个人情况汇报</a:t>
            </a:r>
          </a:p>
        </p:txBody>
      </p:sp>
    </p:spTree>
    <p:extLst>
      <p:ext uri="{BB962C8B-B14F-4D97-AF65-F5344CB8AC3E}">
        <p14:creationId xmlns:p14="http://schemas.microsoft.com/office/powerpoint/2010/main" val="21952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E0E795-3B1B-6C52-69BF-159F77206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科研工作</a:t>
            </a:r>
            <a:r>
              <a:rPr lang="en-US" altLang="zh-CN" dirty="0"/>
              <a:t>—</a:t>
            </a:r>
            <a:r>
              <a:rPr lang="zh-CN" altLang="en-US" dirty="0"/>
              <a:t>博士阶段</a:t>
            </a:r>
            <a:r>
              <a:rPr lang="en-US" altLang="zh-CN" dirty="0"/>
              <a:t>(3)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F1B787-F091-9AEC-3CFF-C9855C961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8596668" cy="1320800"/>
          </a:xfrm>
        </p:spPr>
        <p:txBody>
          <a:bodyPr/>
          <a:lstStyle/>
          <a:p>
            <a:r>
              <a:rPr lang="en-US" altLang="zh-CN" dirty="0"/>
              <a:t>Apollo5.0  </a:t>
            </a:r>
            <a:r>
              <a:rPr lang="zh-CN" altLang="en-US" dirty="0"/>
              <a:t>模拟环境下添加障碍物</a:t>
            </a:r>
            <a:endParaRPr lang="en-US" altLang="zh-CN" dirty="0"/>
          </a:p>
          <a:p>
            <a:r>
              <a:rPr lang="en-US" altLang="zh-CN" dirty="0"/>
              <a:t>Apollo5.0   LGSVL  simulate   </a:t>
            </a:r>
            <a:r>
              <a:rPr lang="zh-CN" altLang="en-US" dirty="0"/>
              <a:t>联调</a:t>
            </a:r>
            <a:r>
              <a:rPr lang="en-US" altLang="zh-CN" dirty="0"/>
              <a:t>                </a:t>
            </a:r>
          </a:p>
          <a:p>
            <a:r>
              <a:rPr lang="en-US" altLang="zh-CN" dirty="0"/>
              <a:t>KITTI </a:t>
            </a:r>
            <a:r>
              <a:rPr lang="zh-CN" altLang="en-US" dirty="0"/>
              <a:t>数据集 添加对抗点云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275779-FEB2-0D30-A164-9C49F688353B}"/>
              </a:ext>
            </a:extLst>
          </p:cNvPr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888" y="3429000"/>
            <a:ext cx="2908543" cy="16068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 descr="电脑游戏的截图&#10;&#10;描述已自动生成">
            <a:extLst>
              <a:ext uri="{FF2B5EF4-FFF2-40B4-BE49-F238E27FC236}">
                <a16:creationId xmlns:a16="http://schemas.microsoft.com/office/drawing/2014/main" id="{FE0D5BEF-D59C-5F14-EC32-3EB1C3E886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1729" y="5015754"/>
            <a:ext cx="2908542" cy="16607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B9C188F-87D4-B40D-4A54-CF702A6416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208" y="3460752"/>
            <a:ext cx="2756313" cy="160884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177C935-9B27-1857-00D2-CFEA267B7A9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209" y="5069594"/>
            <a:ext cx="2756313" cy="160686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E3EA6EF-7A47-6A33-5AB0-D25F73616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53850" y="5069594"/>
            <a:ext cx="3282925" cy="1606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0620095-7432-6CE0-FAB1-8646D69C4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053850" y="3426961"/>
            <a:ext cx="3282925" cy="160686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251119C-C139-950E-7233-97821CD3768B}"/>
              </a:ext>
            </a:extLst>
          </p:cNvPr>
          <p:cNvSpPr txBox="1"/>
          <p:nvPr/>
        </p:nvSpPr>
        <p:spPr>
          <a:xfrm>
            <a:off x="2622117" y="662014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3AE0407-6C3D-650F-39DE-12E5B7804F6C}"/>
              </a:ext>
            </a:extLst>
          </p:cNvPr>
          <p:cNvSpPr txBox="1"/>
          <p:nvPr/>
        </p:nvSpPr>
        <p:spPr>
          <a:xfrm>
            <a:off x="5939547" y="657022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CA9689D-6A61-34E7-0415-641424C06AB2}"/>
              </a:ext>
            </a:extLst>
          </p:cNvPr>
          <p:cNvSpPr txBox="1"/>
          <p:nvPr/>
        </p:nvSpPr>
        <p:spPr>
          <a:xfrm>
            <a:off x="9569883" y="6570229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7570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0D9017-E9ED-364E-5659-A0F1743B7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科研工作</a:t>
            </a:r>
            <a:r>
              <a:rPr lang="en-US" altLang="zh-CN" dirty="0"/>
              <a:t>—</a:t>
            </a:r>
            <a:r>
              <a:rPr lang="zh-CN" altLang="en-US" dirty="0"/>
              <a:t>工作阶段</a:t>
            </a:r>
            <a:r>
              <a:rPr lang="en-US" altLang="zh-CN" dirty="0"/>
              <a:t>(1)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B88984-CB41-ED38-2EA4-2DF507AFB4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方向：三维重建，目标检测</a:t>
            </a:r>
            <a:endParaRPr lang="en-US" altLang="zh-CN" dirty="0"/>
          </a:p>
          <a:p>
            <a:r>
              <a:rPr lang="en-US" altLang="zh-CN" dirty="0"/>
              <a:t>Nerf</a:t>
            </a:r>
            <a:r>
              <a:rPr lang="zh-CN" altLang="en-US" dirty="0"/>
              <a:t>，</a:t>
            </a:r>
            <a:r>
              <a:rPr lang="en-US" altLang="zh-CN" dirty="0"/>
              <a:t>instant-</a:t>
            </a:r>
            <a:r>
              <a:rPr lang="en-US" altLang="zh-CN" dirty="0" err="1"/>
              <a:t>ngp</a:t>
            </a:r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83A37C-9253-8913-C2F3-0CA2AA3DF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653" y="2429510"/>
            <a:ext cx="2557780" cy="19989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439B580-EDD5-63B4-50B5-C6FE06152E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8653" y="4565650"/>
            <a:ext cx="2557145" cy="1969770"/>
          </a:xfrm>
          <a:prstGeom prst="rect">
            <a:avLst/>
          </a:prstGeom>
        </p:spPr>
      </p:pic>
      <p:sp>
        <p:nvSpPr>
          <p:cNvPr id="6" name="文本框 2">
            <a:extLst>
              <a:ext uri="{FF2B5EF4-FFF2-40B4-BE49-F238E27FC236}">
                <a16:creationId xmlns:a16="http://schemas.microsoft.com/office/drawing/2014/main" id="{943BEBA6-3E0D-4E30-F02B-3E9B94B4341B}"/>
              </a:ext>
            </a:extLst>
          </p:cNvPr>
          <p:cNvSpPr txBox="1"/>
          <p:nvPr/>
        </p:nvSpPr>
        <p:spPr>
          <a:xfrm>
            <a:off x="677334" y="3412172"/>
            <a:ext cx="338836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Nerf</a:t>
            </a:r>
            <a:r>
              <a:rPr lang="zh-CN" altLang="en-US" dirty="0"/>
              <a:t>调试：</a:t>
            </a:r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目前实现两种效果：</a:t>
            </a:r>
          </a:p>
          <a:p>
            <a:endParaRPr lang="zh-CN" altLang="en-US" dirty="0"/>
          </a:p>
          <a:p>
            <a:r>
              <a:rPr lang="en-US" altLang="zh-CN" dirty="0"/>
              <a:t>1. </a:t>
            </a:r>
            <a:r>
              <a:rPr lang="zh-CN" altLang="en-US" dirty="0"/>
              <a:t>利用</a:t>
            </a:r>
            <a:r>
              <a:rPr lang="en-US" altLang="zh-CN" dirty="0"/>
              <a:t>20</a:t>
            </a:r>
            <a:r>
              <a:rPr lang="zh-CN" altLang="en-US" dirty="0"/>
              <a:t>张图片重建花卉植物</a:t>
            </a:r>
          </a:p>
          <a:p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利用</a:t>
            </a:r>
            <a:r>
              <a:rPr lang="en-US" altLang="zh-CN" dirty="0"/>
              <a:t>100</a:t>
            </a:r>
            <a:r>
              <a:rPr lang="zh-CN" altLang="en-US" dirty="0"/>
              <a:t>张图片重建</a:t>
            </a:r>
            <a:r>
              <a:rPr lang="en-US" altLang="zh-CN" dirty="0" err="1"/>
              <a:t>lego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15908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6F1A39-77FE-7DE4-23EC-D2E0A4D36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科研工作</a:t>
            </a:r>
            <a:r>
              <a:rPr lang="en-US" altLang="zh-CN" dirty="0"/>
              <a:t>—</a:t>
            </a:r>
            <a:r>
              <a:rPr lang="zh-CN" altLang="en-US" dirty="0"/>
              <a:t>工作阶段</a:t>
            </a:r>
            <a:r>
              <a:rPr lang="en-US" altLang="zh-CN"/>
              <a:t>(2)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FEF4F2-65EE-0D4F-4242-88C6F2284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方向：三维重建，目标检测</a:t>
            </a:r>
            <a:endParaRPr lang="en-US" altLang="zh-CN" dirty="0"/>
          </a:p>
          <a:p>
            <a:r>
              <a:rPr lang="en-US" altLang="zh-CN" dirty="0"/>
              <a:t>Nerf</a:t>
            </a:r>
            <a:r>
              <a:rPr lang="zh-CN" altLang="en-US" dirty="0"/>
              <a:t>，</a:t>
            </a:r>
            <a:r>
              <a:rPr lang="en-US" altLang="zh-CN" dirty="0"/>
              <a:t>instant-</a:t>
            </a:r>
            <a:r>
              <a:rPr lang="en-US" altLang="zh-CN" dirty="0" err="1"/>
              <a:t>ngp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文本框 2">
            <a:extLst>
              <a:ext uri="{FF2B5EF4-FFF2-40B4-BE49-F238E27FC236}">
                <a16:creationId xmlns:a16="http://schemas.microsoft.com/office/drawing/2014/main" id="{15AF437D-B642-7057-21BF-CA0478B39784}"/>
              </a:ext>
            </a:extLst>
          </p:cNvPr>
          <p:cNvSpPr txBox="1"/>
          <p:nvPr/>
        </p:nvSpPr>
        <p:spPr>
          <a:xfrm>
            <a:off x="986598" y="3291522"/>
            <a:ext cx="39890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调试</a:t>
            </a:r>
            <a:r>
              <a:rPr lang="en-US" altLang="zh-CN" dirty="0"/>
              <a:t>instant-</a:t>
            </a:r>
            <a:r>
              <a:rPr lang="en-US" altLang="zh-CN" dirty="0" err="1"/>
              <a:t>ngp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介绍：只需要</a:t>
            </a:r>
            <a:r>
              <a:rPr lang="en-US" altLang="zh-CN" dirty="0"/>
              <a:t>5</a:t>
            </a:r>
            <a:r>
              <a:rPr lang="zh-CN" altLang="en-US" dirty="0"/>
              <a:t>秒钟便可重建出</a:t>
            </a:r>
            <a:r>
              <a:rPr lang="en-US" altLang="zh-CN" dirty="0"/>
              <a:t>3D</a:t>
            </a:r>
            <a:r>
              <a:rPr lang="zh-CN" altLang="en-US" dirty="0"/>
              <a:t>模型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目前已经调试完成。可以利用序列图片重建出高相似度的</a:t>
            </a:r>
            <a:r>
              <a:rPr lang="en-US" altLang="zh-CN" dirty="0"/>
              <a:t>3D</a:t>
            </a:r>
            <a:r>
              <a:rPr lang="zh-CN" altLang="en-US" dirty="0"/>
              <a:t>模型。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088E2C0-CEBD-0875-DCBF-CCB2E848A5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551" y="2318241"/>
            <a:ext cx="6096851" cy="271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47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0959A7-D7A3-046F-A091-884591C3D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已有成果</a:t>
            </a:r>
          </a:p>
        </p:txBody>
      </p:sp>
      <p:pic>
        <p:nvPicPr>
          <p:cNvPr id="5" name="内容占位符 4" descr="文本, 信件&#10;&#10;描述已自动生成">
            <a:extLst>
              <a:ext uri="{FF2B5EF4-FFF2-40B4-BE49-F238E27FC236}">
                <a16:creationId xmlns:a16="http://schemas.microsoft.com/office/drawing/2014/main" id="{FBF70BA3-AE73-A514-7ABB-A3E523F328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694" y="1930400"/>
            <a:ext cx="2745308" cy="3881437"/>
          </a:xfrm>
        </p:spPr>
      </p:pic>
      <p:sp>
        <p:nvSpPr>
          <p:cNvPr id="6" name="内容占位符 2">
            <a:extLst>
              <a:ext uri="{FF2B5EF4-FFF2-40B4-BE49-F238E27FC236}">
                <a16:creationId xmlns:a16="http://schemas.microsoft.com/office/drawing/2014/main" id="{D65F72A7-282B-AB26-279E-FBF14D95D199}"/>
              </a:ext>
            </a:extLst>
          </p:cNvPr>
          <p:cNvSpPr txBox="1">
            <a:spLocks/>
          </p:cNvSpPr>
          <p:nvPr/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软件著作权一项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《</a:t>
            </a:r>
            <a:r>
              <a:rPr lang="zh-CN" altLang="en-US" dirty="0"/>
              <a:t>三维树模型生成系统</a:t>
            </a:r>
            <a:r>
              <a:rPr lang="en-US" altLang="zh-CN" dirty="0"/>
              <a:t>v1.0》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33039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B8507F-028F-934B-77A3-A7C6AAEAEF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sz="4400" dirty="0"/>
              <a:t>      以上是我的个人情况汇报！</a:t>
            </a:r>
            <a:endParaRPr lang="en-US" altLang="zh-CN" sz="4400" dirty="0"/>
          </a:p>
          <a:p>
            <a:pPr marL="0" indent="0" algn="ctr">
              <a:buNone/>
            </a:pPr>
            <a:r>
              <a:rPr lang="zh-CN" altLang="en-US" sz="4400" dirty="0"/>
              <a:t>谢谢聆听！</a:t>
            </a:r>
          </a:p>
        </p:txBody>
      </p:sp>
    </p:spTree>
    <p:extLst>
      <p:ext uri="{BB962C8B-B14F-4D97-AF65-F5344CB8AC3E}">
        <p14:creationId xmlns:p14="http://schemas.microsoft.com/office/powerpoint/2010/main" val="3481798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B42E7A-9E1A-428E-0346-1E8A01068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报告提纲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65E7D4-6DDE-A3EB-A467-DCCB01DF03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4574" y="2160589"/>
            <a:ext cx="4949428" cy="3880773"/>
          </a:xfrm>
        </p:spPr>
        <p:txBody>
          <a:bodyPr/>
          <a:lstStyle/>
          <a:p>
            <a:r>
              <a:rPr lang="zh-CN" altLang="en-US" dirty="0"/>
              <a:t>基本信息</a:t>
            </a:r>
            <a:endParaRPr lang="en-US" altLang="zh-CN" dirty="0"/>
          </a:p>
          <a:p>
            <a:r>
              <a:rPr lang="zh-CN" altLang="en-US" dirty="0"/>
              <a:t>教育背景</a:t>
            </a:r>
            <a:endParaRPr lang="en-US" altLang="zh-CN" dirty="0"/>
          </a:p>
          <a:p>
            <a:r>
              <a:rPr lang="zh-CN" altLang="en-US" dirty="0"/>
              <a:t>工作经历</a:t>
            </a:r>
            <a:endParaRPr lang="en-US" altLang="zh-CN" dirty="0"/>
          </a:p>
          <a:p>
            <a:r>
              <a:rPr lang="zh-CN" altLang="en-US" dirty="0"/>
              <a:t>科研工作</a:t>
            </a:r>
            <a:endParaRPr lang="en-US" altLang="zh-CN" dirty="0"/>
          </a:p>
          <a:p>
            <a:r>
              <a:rPr lang="zh-CN" altLang="en-US" dirty="0"/>
              <a:t>已有成果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760011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8D08DB-7ADF-2291-DEC1-5450CE090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基本信息</a:t>
            </a:r>
          </a:p>
        </p:txBody>
      </p:sp>
      <p:pic>
        <p:nvPicPr>
          <p:cNvPr id="4" name="内容占位符 4" descr="穿着西装的小孩&#10;&#10;描述已自动生成">
            <a:extLst>
              <a:ext uri="{FF2B5EF4-FFF2-40B4-BE49-F238E27FC236}">
                <a16:creationId xmlns:a16="http://schemas.microsoft.com/office/drawing/2014/main" id="{122FF9C4-F65A-367E-F053-77CF1917FC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04" y="1477371"/>
            <a:ext cx="2947158" cy="294715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5D538CD-F85F-B50D-B328-47E4D9C25B51}"/>
              </a:ext>
            </a:extLst>
          </p:cNvPr>
          <p:cNvSpPr txBox="1"/>
          <p:nvPr/>
        </p:nvSpPr>
        <p:spPr>
          <a:xfrm>
            <a:off x="3094561" y="1808018"/>
            <a:ext cx="8875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罗广宇，男，汉族，</a:t>
            </a:r>
            <a:r>
              <a:rPr lang="en-US" altLang="zh-CN" dirty="0"/>
              <a:t> 1993.03 </a:t>
            </a:r>
            <a:r>
              <a:rPr lang="zh-CN" altLang="en-US" dirty="0"/>
              <a:t>生人，黑龙江省鹤岗市人，硕士学历。</a:t>
            </a:r>
            <a:endParaRPr lang="en-US" altLang="zh-CN" dirty="0"/>
          </a:p>
          <a:p>
            <a:r>
              <a:rPr lang="en-US" altLang="zh-CN" dirty="0"/>
              <a:t> </a:t>
            </a:r>
          </a:p>
          <a:p>
            <a:r>
              <a:rPr lang="en-US" altLang="zh-CN" dirty="0"/>
              <a:t>                  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720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DFD379-FAA6-3031-6770-E1F59E16B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教育背景</a:t>
            </a:r>
          </a:p>
        </p:txBody>
      </p:sp>
      <p:pic>
        <p:nvPicPr>
          <p:cNvPr id="5" name="内容占位符 4" descr="穿着西装的小孩&#10;&#10;描述已自动生成">
            <a:extLst>
              <a:ext uri="{FF2B5EF4-FFF2-40B4-BE49-F238E27FC236}">
                <a16:creationId xmlns:a16="http://schemas.microsoft.com/office/drawing/2014/main" id="{F4980880-C448-7B63-584E-98760A3A3B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04" y="1477371"/>
            <a:ext cx="2947158" cy="2947158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5EFA2D6-CAF1-3121-3236-1B607BC1AF53}"/>
              </a:ext>
            </a:extLst>
          </p:cNvPr>
          <p:cNvSpPr txBox="1"/>
          <p:nvPr/>
        </p:nvSpPr>
        <p:spPr>
          <a:xfrm>
            <a:off x="3094561" y="1808018"/>
            <a:ext cx="887576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</a:t>
            </a:r>
            <a:r>
              <a:rPr lang="en-US" altLang="zh-CN" dirty="0"/>
              <a:t>2020.09~2023.03</a:t>
            </a:r>
            <a:r>
              <a:rPr lang="zh-CN" altLang="en-US" dirty="0"/>
              <a:t>    中国人民大学                 信息安全专业                   博士肄业</a:t>
            </a:r>
            <a:endParaRPr lang="en-US" altLang="zh-CN" dirty="0"/>
          </a:p>
          <a:p>
            <a:r>
              <a:rPr lang="en-US" altLang="zh-CN" dirty="0"/>
              <a:t>                                                                   AI</a:t>
            </a:r>
            <a:r>
              <a:rPr lang="zh-CN" altLang="en-US" dirty="0"/>
              <a:t>攻防对抗方向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 </a:t>
            </a:r>
            <a:r>
              <a:rPr lang="en-US" altLang="zh-CN" dirty="0"/>
              <a:t>2016.09~2019.06</a:t>
            </a:r>
            <a:r>
              <a:rPr lang="zh-CN" altLang="en-US" dirty="0"/>
              <a:t>  西北农林科学大学           农业信息化专业                 硕士学位</a:t>
            </a:r>
            <a:endParaRPr lang="en-US" altLang="zh-CN" dirty="0"/>
          </a:p>
          <a:p>
            <a:r>
              <a:rPr lang="en-US" altLang="zh-CN" dirty="0"/>
              <a:t>                                                                 </a:t>
            </a:r>
            <a:r>
              <a:rPr lang="zh-CN" altLang="en-US" dirty="0"/>
              <a:t>计算机图形学方向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 </a:t>
            </a:r>
            <a:r>
              <a:rPr lang="en-US" altLang="zh-CN" dirty="0"/>
              <a:t>2011.09~2015.06   </a:t>
            </a:r>
            <a:r>
              <a:rPr lang="zh-CN" altLang="en-US" dirty="0"/>
              <a:t> 河北师范大学                  软件工程专业                  学士学位</a:t>
            </a:r>
          </a:p>
        </p:txBody>
      </p:sp>
    </p:spTree>
    <p:extLst>
      <p:ext uri="{BB962C8B-B14F-4D97-AF65-F5344CB8AC3E}">
        <p14:creationId xmlns:p14="http://schemas.microsoft.com/office/powerpoint/2010/main" val="2490947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F949F2-1CC8-430B-F724-060C62AF0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工作经历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A4E4D0C-F757-C577-FD03-C2A40B9E15DB}"/>
              </a:ext>
            </a:extLst>
          </p:cNvPr>
          <p:cNvSpPr txBox="1"/>
          <p:nvPr/>
        </p:nvSpPr>
        <p:spPr>
          <a:xfrm>
            <a:off x="3844636" y="1662545"/>
            <a:ext cx="834736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2019.07~2020.03            </a:t>
            </a:r>
            <a:r>
              <a:rPr lang="zh-CN" altLang="en-US" dirty="0"/>
              <a:t>航天五零三所              遥感室            算法设计师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2023.04~2024.3</a:t>
            </a:r>
            <a:r>
              <a:rPr lang="zh-CN" altLang="en-US" dirty="0"/>
              <a:t>           中国科学院空天院       专业研发部        算法工程师</a:t>
            </a:r>
            <a:endParaRPr lang="en-US" altLang="zh-CN" dirty="0"/>
          </a:p>
          <a:p>
            <a:r>
              <a:rPr lang="zh-CN" altLang="en-US" dirty="0"/>
              <a:t>                             中科星图股份有限公司</a:t>
            </a:r>
            <a:r>
              <a:rPr lang="en-US" altLang="zh-CN" dirty="0"/>
              <a:t>		 </a:t>
            </a:r>
          </a:p>
          <a:p>
            <a:endParaRPr lang="en-US" altLang="zh-CN" dirty="0"/>
          </a:p>
          <a:p>
            <a:r>
              <a:rPr lang="en-US" altLang="zh-CN" dirty="0"/>
              <a:t>2024.05~2024.11</a:t>
            </a:r>
            <a:r>
              <a:rPr lang="zh-CN" altLang="en-US" dirty="0"/>
              <a:t>             软通动力公司              产品部                  </a:t>
            </a:r>
            <a:r>
              <a:rPr lang="en-US" altLang="zh-CN" dirty="0"/>
              <a:t>FAE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2024.11 -</a:t>
            </a:r>
            <a:r>
              <a:rPr lang="zh-CN" altLang="en-US" dirty="0"/>
              <a:t>（至今）</a:t>
            </a:r>
            <a:r>
              <a:rPr lang="en-US" altLang="zh-CN" dirty="0"/>
              <a:t>           </a:t>
            </a:r>
            <a:r>
              <a:rPr lang="zh-CN" altLang="en-US" dirty="0"/>
              <a:t>北大荒信息公司           </a:t>
            </a:r>
            <a:r>
              <a:rPr lang="en-US" altLang="zh-CN" dirty="0"/>
              <a:t>AI</a:t>
            </a:r>
            <a:r>
              <a:rPr lang="zh-CN" altLang="en-US" dirty="0"/>
              <a:t>算法组            算法工程师</a:t>
            </a:r>
            <a:endParaRPr lang="en-US" altLang="zh-CN" dirty="0"/>
          </a:p>
          <a:p>
            <a:r>
              <a:rPr lang="zh-CN" altLang="en-US" dirty="0"/>
              <a:t>                                 </a:t>
            </a:r>
            <a:r>
              <a:rPr lang="en-US" altLang="zh-CN" dirty="0"/>
              <a:t>             </a:t>
            </a:r>
            <a:endParaRPr lang="zh-CN" altLang="en-US" dirty="0"/>
          </a:p>
        </p:txBody>
      </p:sp>
      <p:pic>
        <p:nvPicPr>
          <p:cNvPr id="7" name="内容占位符 4" descr="穿着西装的小孩&#10;&#10;描述已自动生成">
            <a:extLst>
              <a:ext uri="{FF2B5EF4-FFF2-40B4-BE49-F238E27FC236}">
                <a16:creationId xmlns:a16="http://schemas.microsoft.com/office/drawing/2014/main" id="{777EF225-A977-98AD-8936-E5BD832EC3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04" y="1477371"/>
            <a:ext cx="2947158" cy="294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554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39F551-B722-EAC7-0B1E-30606D0D2B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科研工作</a:t>
            </a:r>
            <a:r>
              <a:rPr lang="en-US" altLang="zh-CN" dirty="0"/>
              <a:t>--</a:t>
            </a:r>
            <a:r>
              <a:rPr lang="zh-CN" altLang="en-US" dirty="0"/>
              <a:t>硕士阶段</a:t>
            </a:r>
            <a:r>
              <a:rPr lang="en-US" altLang="zh-CN" dirty="0"/>
              <a:t>(1)</a:t>
            </a:r>
            <a:endParaRPr lang="zh-CN" altLang="en-US" dirty="0"/>
          </a:p>
        </p:txBody>
      </p:sp>
      <p:pic>
        <p:nvPicPr>
          <p:cNvPr id="12" name="图片 11" descr="绿色的树&#10;&#10;描述已自动生成">
            <a:extLst>
              <a:ext uri="{FF2B5EF4-FFF2-40B4-BE49-F238E27FC236}">
                <a16:creationId xmlns:a16="http://schemas.microsoft.com/office/drawing/2014/main" id="{1074CB98-FDB1-DDD1-6BC7-8BF2FD833F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79" y="3179281"/>
            <a:ext cx="5448772" cy="1638442"/>
          </a:xfrm>
          <a:prstGeom prst="rect">
            <a:avLst/>
          </a:prstGeom>
        </p:spPr>
      </p:pic>
      <p:pic>
        <p:nvPicPr>
          <p:cNvPr id="14" name="图片 13" descr="卡通人物&#10;&#10;中度可信度描述已自动生成">
            <a:extLst>
              <a:ext uri="{FF2B5EF4-FFF2-40B4-BE49-F238E27FC236}">
                <a16:creationId xmlns:a16="http://schemas.microsoft.com/office/drawing/2014/main" id="{85F13F7E-485E-DAB2-8ED6-6EE74EE6EE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79" y="5222969"/>
            <a:ext cx="5227773" cy="1379340"/>
          </a:xfrm>
          <a:prstGeom prst="rect">
            <a:avLst/>
          </a:prstGeom>
        </p:spPr>
      </p:pic>
      <p:sp>
        <p:nvSpPr>
          <p:cNvPr id="16" name="内容占位符 15">
            <a:extLst>
              <a:ext uri="{FF2B5EF4-FFF2-40B4-BE49-F238E27FC236}">
                <a16:creationId xmlns:a16="http://schemas.microsoft.com/office/drawing/2014/main" id="{F53B287B-C70E-9179-4FE8-710F323F90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914783"/>
          </a:xfrm>
        </p:spPr>
        <p:txBody>
          <a:bodyPr/>
          <a:lstStyle/>
          <a:p>
            <a:r>
              <a:rPr lang="zh-CN" altLang="en-US" dirty="0"/>
              <a:t>研究方向：植物树的三维重建方法研究</a:t>
            </a:r>
            <a:endParaRPr lang="en-US" altLang="zh-CN" dirty="0"/>
          </a:p>
          <a:p>
            <a:r>
              <a:rPr lang="zh-CN" altLang="en-US" dirty="0"/>
              <a:t>典型的方法：空间殖民算法、广义圆柱体等设计</a:t>
            </a:r>
          </a:p>
        </p:txBody>
      </p:sp>
      <p:pic>
        <p:nvPicPr>
          <p:cNvPr id="18" name="图片 17" descr="卡通人物&#10;&#10;中度可信度描述已自动生成">
            <a:extLst>
              <a:ext uri="{FF2B5EF4-FFF2-40B4-BE49-F238E27FC236}">
                <a16:creationId xmlns:a16="http://schemas.microsoft.com/office/drawing/2014/main" id="{87AF5B17-CDE8-F809-663B-FA47CDE59F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6982" y="4887872"/>
            <a:ext cx="4793395" cy="1714649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A905B697-EAB0-C172-8F49-CBB14E2C9F0A}"/>
              </a:ext>
            </a:extLst>
          </p:cNvPr>
          <p:cNvSpPr txBox="1"/>
          <p:nvPr/>
        </p:nvSpPr>
        <p:spPr>
          <a:xfrm>
            <a:off x="3511717" y="488787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91E9D48-2C67-D96E-BFDE-A622077228F0}"/>
              </a:ext>
            </a:extLst>
          </p:cNvPr>
          <p:cNvSpPr txBox="1"/>
          <p:nvPr/>
        </p:nvSpPr>
        <p:spPr>
          <a:xfrm>
            <a:off x="3511717" y="645161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7F40111-7568-D105-1484-370D1A95D29C}"/>
              </a:ext>
            </a:extLst>
          </p:cNvPr>
          <p:cNvSpPr txBox="1"/>
          <p:nvPr/>
        </p:nvSpPr>
        <p:spPr>
          <a:xfrm>
            <a:off x="9044440" y="6503141"/>
            <a:ext cx="298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0959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2D2859-7751-4F1D-006F-9C87B2D13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科研工作</a:t>
            </a:r>
            <a:r>
              <a:rPr lang="en-US" altLang="zh-CN" dirty="0"/>
              <a:t>--</a:t>
            </a:r>
            <a:r>
              <a:rPr lang="zh-CN" altLang="en-US" dirty="0"/>
              <a:t>硕士阶段</a:t>
            </a:r>
            <a:r>
              <a:rPr lang="en-US" altLang="zh-CN" dirty="0"/>
              <a:t>(2)</a:t>
            </a:r>
            <a:endParaRPr lang="zh-CN" altLang="en-US" dirty="0"/>
          </a:p>
        </p:txBody>
      </p:sp>
      <p:sp>
        <p:nvSpPr>
          <p:cNvPr id="6" name="内容占位符 15">
            <a:extLst>
              <a:ext uri="{FF2B5EF4-FFF2-40B4-BE49-F238E27FC236}">
                <a16:creationId xmlns:a16="http://schemas.microsoft.com/office/drawing/2014/main" id="{9BD223F0-65DC-3F42-8121-7434E14A9780}"/>
              </a:ext>
            </a:extLst>
          </p:cNvPr>
          <p:cNvSpPr txBox="1">
            <a:spLocks/>
          </p:cNvSpPr>
          <p:nvPr/>
        </p:nvSpPr>
        <p:spPr>
          <a:xfrm>
            <a:off x="677334" y="2160589"/>
            <a:ext cx="8596668" cy="14447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研究方向：植物树的三维重建方法研究</a:t>
            </a:r>
            <a:endParaRPr lang="en-US" altLang="zh-CN" dirty="0"/>
          </a:p>
          <a:p>
            <a:r>
              <a:rPr lang="zh-CN" altLang="en-US" dirty="0"/>
              <a:t>典型的方法：空间殖民算法、广义圆柱体等设计</a:t>
            </a:r>
          </a:p>
        </p:txBody>
      </p:sp>
      <p:pic>
        <p:nvPicPr>
          <p:cNvPr id="8" name="图片 7" descr="图形用户界面, 应用程序&#10;&#10;描述已自动生成">
            <a:extLst>
              <a:ext uri="{FF2B5EF4-FFF2-40B4-BE49-F238E27FC236}">
                <a16:creationId xmlns:a16="http://schemas.microsoft.com/office/drawing/2014/main" id="{9DDA28AB-D825-3B44-FF70-944538B9E3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419764"/>
            <a:ext cx="5666387" cy="2461833"/>
          </a:xfrm>
          <a:prstGeom prst="rect">
            <a:avLst/>
          </a:prstGeom>
        </p:spPr>
      </p:pic>
      <p:pic>
        <p:nvPicPr>
          <p:cNvPr id="10" name="图片 9" descr="一棵树&#10;&#10;描述已自动生成">
            <a:extLst>
              <a:ext uri="{FF2B5EF4-FFF2-40B4-BE49-F238E27FC236}">
                <a16:creationId xmlns:a16="http://schemas.microsoft.com/office/drawing/2014/main" id="{BE36045D-6654-F6EE-CB6A-C526A52D30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8156" y="3405840"/>
            <a:ext cx="5372566" cy="1806097"/>
          </a:xfrm>
          <a:prstGeom prst="rect">
            <a:avLst/>
          </a:prstGeom>
        </p:spPr>
      </p:pic>
      <p:pic>
        <p:nvPicPr>
          <p:cNvPr id="12" name="图片 11" descr="树旁的植物&#10;&#10;描述已自动生成">
            <a:extLst>
              <a:ext uri="{FF2B5EF4-FFF2-40B4-BE49-F238E27FC236}">
                <a16:creationId xmlns:a16="http://schemas.microsoft.com/office/drawing/2014/main" id="{325A3CD4-E042-7C13-7B96-1EAE3B0366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7224" y="5211937"/>
            <a:ext cx="5273498" cy="1646063"/>
          </a:xfrm>
          <a:prstGeom prst="rect">
            <a:avLst/>
          </a:prstGeom>
        </p:spPr>
      </p:pic>
      <p:pic>
        <p:nvPicPr>
          <p:cNvPr id="14" name="图片 13" descr="树上的叶子&#10;&#10;描述已自动生成">
            <a:extLst>
              <a:ext uri="{FF2B5EF4-FFF2-40B4-BE49-F238E27FC236}">
                <a16:creationId xmlns:a16="http://schemas.microsoft.com/office/drawing/2014/main" id="{73BE3DC0-E89D-E602-AE58-ADE1473B99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8103" y="1631762"/>
            <a:ext cx="5273498" cy="172989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948571C5-1380-8821-9023-354EF2E47682}"/>
              </a:ext>
            </a:extLst>
          </p:cNvPr>
          <p:cNvSpPr txBox="1"/>
          <p:nvPr/>
        </p:nvSpPr>
        <p:spPr>
          <a:xfrm>
            <a:off x="3357280" y="5850302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067811-F323-20A1-1DDF-ACA2BE75F39C}"/>
              </a:ext>
            </a:extLst>
          </p:cNvPr>
          <p:cNvSpPr txBox="1"/>
          <p:nvPr/>
        </p:nvSpPr>
        <p:spPr>
          <a:xfrm>
            <a:off x="9194259" y="323597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663F6D0-1B5E-1FBD-3411-367B8DEEB92C}"/>
              </a:ext>
            </a:extLst>
          </p:cNvPr>
          <p:cNvSpPr txBox="1"/>
          <p:nvPr/>
        </p:nvSpPr>
        <p:spPr>
          <a:xfrm>
            <a:off x="9194259" y="491088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ACB71D1-8BF4-BB8F-9951-B39D74E424A8}"/>
              </a:ext>
            </a:extLst>
          </p:cNvPr>
          <p:cNvSpPr txBox="1"/>
          <p:nvPr/>
        </p:nvSpPr>
        <p:spPr>
          <a:xfrm>
            <a:off x="9170149" y="651751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991866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52DBAEC-8580-2C3A-B47D-BA84F35C0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科研工作</a:t>
            </a:r>
            <a:r>
              <a:rPr lang="en-US" altLang="zh-CN" dirty="0"/>
              <a:t>--</a:t>
            </a:r>
            <a:r>
              <a:rPr lang="zh-CN" altLang="en-US" dirty="0"/>
              <a:t>博士阶段</a:t>
            </a:r>
            <a:r>
              <a:rPr lang="en-US" altLang="zh-CN" dirty="0"/>
              <a:t>(1)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4390D5-3A10-1F1E-1A57-FB8275D55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8596668" cy="866390"/>
          </a:xfrm>
        </p:spPr>
        <p:txBody>
          <a:bodyPr/>
          <a:lstStyle/>
          <a:p>
            <a:r>
              <a:rPr lang="zh-CN" altLang="en-US" dirty="0"/>
              <a:t>研究方向：点云目标检测算法攻防对抗、</a:t>
            </a:r>
            <a:r>
              <a:rPr lang="en-US" altLang="zh-CN" dirty="0"/>
              <a:t>3D</a:t>
            </a:r>
            <a:r>
              <a:rPr lang="zh-CN" altLang="en-US" dirty="0"/>
              <a:t>对抗样本制作</a:t>
            </a:r>
            <a:endParaRPr lang="en-US" altLang="zh-CN" dirty="0"/>
          </a:p>
          <a:p>
            <a:r>
              <a:rPr lang="zh-CN" altLang="en-US" dirty="0"/>
              <a:t>典型的扰动方法：迭代优化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F2E98BA-83E6-68CA-2FB6-57D65A047B50}"/>
              </a:ext>
            </a:extLst>
          </p:cNvPr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829" y="4992625"/>
            <a:ext cx="2849245" cy="15068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7476006-350B-74B7-D7F9-44FAB03959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257170"/>
            <a:ext cx="2872740" cy="1517650"/>
          </a:xfrm>
          <a:prstGeom prst="rect">
            <a:avLst/>
          </a:prstGeom>
        </p:spPr>
      </p:pic>
      <p:pic>
        <p:nvPicPr>
          <p:cNvPr id="6" name="内容占位符 3">
            <a:extLst>
              <a:ext uri="{FF2B5EF4-FFF2-40B4-BE49-F238E27FC236}">
                <a16:creationId xmlns:a16="http://schemas.microsoft.com/office/drawing/2014/main" id="{95BAF956-67D3-0C97-26D1-3F113B1353D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047" y="3257170"/>
            <a:ext cx="2722245" cy="15855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4C47108-03A0-E96D-D661-F5CBEFA2FD0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047" y="5072955"/>
            <a:ext cx="2728595" cy="149415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2766262-5728-11CD-C052-C84F0E79094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598" y="5039934"/>
            <a:ext cx="2609215" cy="171005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0F6A0EF-E9D7-CF53-FA0F-361D660668A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598" y="3213913"/>
            <a:ext cx="2609215" cy="171323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40E2CEE-1265-A908-69C9-C54DA16496AC}"/>
              </a:ext>
            </a:extLst>
          </p:cNvPr>
          <p:cNvSpPr txBox="1"/>
          <p:nvPr/>
        </p:nvSpPr>
        <p:spPr>
          <a:xfrm>
            <a:off x="1976633" y="657564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7A7C9EE-C1EA-3B60-955B-4C34B15AE685}"/>
              </a:ext>
            </a:extLst>
          </p:cNvPr>
          <p:cNvSpPr txBox="1"/>
          <p:nvPr/>
        </p:nvSpPr>
        <p:spPr>
          <a:xfrm>
            <a:off x="5789506" y="6536643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E9CC0FE-9922-B210-2D07-A5E6D0A61AD5}"/>
              </a:ext>
            </a:extLst>
          </p:cNvPr>
          <p:cNvSpPr txBox="1"/>
          <p:nvPr/>
        </p:nvSpPr>
        <p:spPr>
          <a:xfrm>
            <a:off x="8696958" y="6575647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5F2AC0F-B8A4-94B7-1DD0-744351D65BE1}"/>
              </a:ext>
            </a:extLst>
          </p:cNvPr>
          <p:cNvSpPr txBox="1"/>
          <p:nvPr/>
        </p:nvSpPr>
        <p:spPr>
          <a:xfrm>
            <a:off x="1360559" y="2880398"/>
            <a:ext cx="110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VoxelNet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E658F817-661C-81AB-E2CE-4C0DC67EB6E9}"/>
              </a:ext>
            </a:extLst>
          </p:cNvPr>
          <p:cNvSpPr txBox="1"/>
          <p:nvPr/>
        </p:nvSpPr>
        <p:spPr>
          <a:xfrm>
            <a:off x="5241405" y="2887413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Pointpillars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73E84DF-850E-CE14-FEBB-17850B0CDE74}"/>
              </a:ext>
            </a:extLst>
          </p:cNvPr>
          <p:cNvSpPr txBox="1"/>
          <p:nvPr/>
        </p:nvSpPr>
        <p:spPr>
          <a:xfrm>
            <a:off x="8173577" y="2831556"/>
            <a:ext cx="1074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PointNet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5023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FF14B8-8DC3-8C39-2CDF-0D29051FB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科研工作</a:t>
            </a:r>
            <a:r>
              <a:rPr lang="en-US" altLang="zh-CN" dirty="0"/>
              <a:t>—</a:t>
            </a:r>
            <a:r>
              <a:rPr lang="zh-CN" altLang="en-US" dirty="0"/>
              <a:t>博士阶段</a:t>
            </a:r>
            <a:r>
              <a:rPr lang="en-US" altLang="zh-CN" dirty="0"/>
              <a:t>(2)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47FB46-5E54-57A8-258A-9CC7E98E4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901925"/>
          </a:xfrm>
        </p:spPr>
        <p:txBody>
          <a:bodyPr/>
          <a:lstStyle/>
          <a:p>
            <a:r>
              <a:rPr lang="zh-CN" altLang="en-US" dirty="0"/>
              <a:t>研究方向：点云目标检测算法攻防对抗</a:t>
            </a:r>
            <a:endParaRPr lang="en-US" altLang="zh-CN" dirty="0"/>
          </a:p>
          <a:p>
            <a:r>
              <a:rPr lang="zh-CN" altLang="en-US" dirty="0"/>
              <a:t>典型的扰动方法：迭代优化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EFCA75-7CF4-50F6-4998-3D432819DB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220" y="5129849"/>
            <a:ext cx="2569210" cy="16903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7A7D555-9A5E-3829-8719-3778723AF57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60" y="3292703"/>
            <a:ext cx="2592070" cy="1699260"/>
          </a:xfrm>
          <a:prstGeom prst="rect">
            <a:avLst/>
          </a:prstGeom>
        </p:spPr>
      </p:pic>
      <p:pic>
        <p:nvPicPr>
          <p:cNvPr id="6" name="图片 5" descr="图形用户界面&#10;&#10;描述已自动生成">
            <a:extLst>
              <a:ext uri="{FF2B5EF4-FFF2-40B4-BE49-F238E27FC236}">
                <a16:creationId xmlns:a16="http://schemas.microsoft.com/office/drawing/2014/main" id="{866D3184-1EC9-11D4-ABA6-209D0DA492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579" y="3194732"/>
            <a:ext cx="1499870" cy="1499870"/>
          </a:xfrm>
          <a:prstGeom prst="rect">
            <a:avLst/>
          </a:prstGeom>
        </p:spPr>
      </p:pic>
      <p:pic>
        <p:nvPicPr>
          <p:cNvPr id="7" name="内容占位符 10">
            <a:extLst>
              <a:ext uri="{FF2B5EF4-FFF2-40B4-BE49-F238E27FC236}">
                <a16:creationId xmlns:a16="http://schemas.microsoft.com/office/drawing/2014/main" id="{B6F50104-BC1A-226B-7FB8-D04B8D7F556B}"/>
              </a:ext>
            </a:extLst>
          </p:cNvPr>
          <p:cNvPicPr>
            <a:picLocks noGrp="1"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598" y="3062286"/>
            <a:ext cx="1133475" cy="10674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1713413-3311-16F1-3923-B3A90D5DA81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598" y="4398326"/>
            <a:ext cx="1130300" cy="1073150"/>
          </a:xfrm>
          <a:prstGeom prst="rect">
            <a:avLst/>
          </a:prstGeom>
        </p:spPr>
      </p:pic>
      <p:pic>
        <p:nvPicPr>
          <p:cNvPr id="10" name="图片 9" descr="图片包含 图示&#10;&#10;描述已自动生成">
            <a:extLst>
              <a:ext uri="{FF2B5EF4-FFF2-40B4-BE49-F238E27FC236}">
                <a16:creationId xmlns:a16="http://schemas.microsoft.com/office/drawing/2014/main" id="{A29F0CF5-67FD-8CEA-EFD9-6942CBCCF69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8598" y="5714682"/>
            <a:ext cx="1130300" cy="1067435"/>
          </a:xfrm>
          <a:prstGeom prst="rect">
            <a:avLst/>
          </a:prstGeom>
        </p:spPr>
      </p:pic>
      <p:pic>
        <p:nvPicPr>
          <p:cNvPr id="11" name="图片 10" descr="图片包含 文本&#10;&#10;描述已自动生成">
            <a:extLst>
              <a:ext uri="{FF2B5EF4-FFF2-40B4-BE49-F238E27FC236}">
                <a16:creationId xmlns:a16="http://schemas.microsoft.com/office/drawing/2014/main" id="{EC319BE3-671B-04C2-0B76-BA8297DAE54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507" y="3091495"/>
            <a:ext cx="1130300" cy="1067435"/>
          </a:xfrm>
          <a:prstGeom prst="rect">
            <a:avLst/>
          </a:prstGeom>
        </p:spPr>
      </p:pic>
      <p:pic>
        <p:nvPicPr>
          <p:cNvPr id="12" name="图片 11" descr="图片包含 图形用户界面&#10;&#10;描述已自动生成">
            <a:extLst>
              <a:ext uri="{FF2B5EF4-FFF2-40B4-BE49-F238E27FC236}">
                <a16:creationId xmlns:a16="http://schemas.microsoft.com/office/drawing/2014/main" id="{1BEA7710-3951-E8A2-4B1C-3B698066079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507" y="5707697"/>
            <a:ext cx="1131570" cy="1074420"/>
          </a:xfrm>
          <a:prstGeom prst="rect">
            <a:avLst/>
          </a:prstGeom>
        </p:spPr>
      </p:pic>
      <p:pic>
        <p:nvPicPr>
          <p:cNvPr id="13" name="图片 12" descr="图示&#10;&#10;描述已自动生成">
            <a:extLst>
              <a:ext uri="{FF2B5EF4-FFF2-40B4-BE49-F238E27FC236}">
                <a16:creationId xmlns:a16="http://schemas.microsoft.com/office/drawing/2014/main" id="{5E810953-63C5-6793-128D-CAB7781C4B2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507" y="4398326"/>
            <a:ext cx="1130300" cy="1069975"/>
          </a:xfrm>
          <a:prstGeom prst="rect">
            <a:avLst/>
          </a:prstGeom>
        </p:spPr>
      </p:pic>
      <p:pic>
        <p:nvPicPr>
          <p:cNvPr id="14" name="图片 13" descr="图片包含 图示&#10;&#10;描述已自动生成">
            <a:extLst>
              <a:ext uri="{FF2B5EF4-FFF2-40B4-BE49-F238E27FC236}">
                <a16:creationId xmlns:a16="http://schemas.microsoft.com/office/drawing/2014/main" id="{18FBA675-F13B-4A29-ADCE-4C35CFF753D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5078" y="3091494"/>
            <a:ext cx="1130300" cy="106743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ECAD5FE-B1AB-C0F1-2702-D30EF90B067E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268" y="4455388"/>
            <a:ext cx="1134110" cy="1073150"/>
          </a:xfrm>
          <a:prstGeom prst="rect">
            <a:avLst/>
          </a:prstGeom>
        </p:spPr>
      </p:pic>
      <p:pic>
        <p:nvPicPr>
          <p:cNvPr id="17" name="图片 16" descr="图示&#10;&#10;描述已自动生成">
            <a:extLst>
              <a:ext uri="{FF2B5EF4-FFF2-40B4-BE49-F238E27FC236}">
                <a16:creationId xmlns:a16="http://schemas.microsoft.com/office/drawing/2014/main" id="{9CCD3E8B-3B6F-AD88-D136-F729B5F0DDD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1268" y="5707697"/>
            <a:ext cx="1130300" cy="106997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5A5FBBE-462E-52B0-6E25-E176DF10BE79}"/>
              </a:ext>
            </a:extLst>
          </p:cNvPr>
          <p:cNvSpPr txBox="1"/>
          <p:nvPr/>
        </p:nvSpPr>
        <p:spPr>
          <a:xfrm>
            <a:off x="1976633" y="657564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C45EA4D-D60F-EFDE-B6C4-1C1E5AD6508F}"/>
              </a:ext>
            </a:extLst>
          </p:cNvPr>
          <p:cNvSpPr txBox="1"/>
          <p:nvPr/>
        </p:nvSpPr>
        <p:spPr>
          <a:xfrm>
            <a:off x="6207780" y="640834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2664912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TM02900688[[fn=平面]]</Template>
  <TotalTime>3982</TotalTime>
  <Words>695</Words>
  <Application>Microsoft Office PowerPoint</Application>
  <PresentationFormat>宽屏</PresentationFormat>
  <Paragraphs>121</Paragraphs>
  <Slides>14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等线</vt:lpstr>
      <vt:lpstr>Arial</vt:lpstr>
      <vt:lpstr>Trebuchet MS</vt:lpstr>
      <vt:lpstr>Wingdings 3</vt:lpstr>
      <vt:lpstr>平面</vt:lpstr>
      <vt:lpstr>罗广宇的个人情况汇报</vt:lpstr>
      <vt:lpstr>报告提纲</vt:lpstr>
      <vt:lpstr>基本信息</vt:lpstr>
      <vt:lpstr>教育背景</vt:lpstr>
      <vt:lpstr>工作经历</vt:lpstr>
      <vt:lpstr>科研工作--硕士阶段(1)</vt:lpstr>
      <vt:lpstr>科研工作--硕士阶段(2)</vt:lpstr>
      <vt:lpstr>科研工作--博士阶段(1)</vt:lpstr>
      <vt:lpstr>科研工作—博士阶段(2)</vt:lpstr>
      <vt:lpstr>科研工作—博士阶段(3)</vt:lpstr>
      <vt:lpstr>科研工作—工作阶段(1)</vt:lpstr>
      <vt:lpstr>科研工作—工作阶段(2)</vt:lpstr>
      <vt:lpstr>已有成果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罗广宇的个人简介</dc:title>
  <dc:creator>LuoGyu</dc:creator>
  <cp:lastModifiedBy>guangyu luo</cp:lastModifiedBy>
  <cp:revision>31</cp:revision>
  <dcterms:created xsi:type="dcterms:W3CDTF">2023-10-29T12:55:37Z</dcterms:created>
  <dcterms:modified xsi:type="dcterms:W3CDTF">2026-01-13T03:03:05Z</dcterms:modified>
</cp:coreProperties>
</file>